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6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76040BF-AECC-4978-A6D8-50567AD7B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219199"/>
            <a:ext cx="9398745" cy="532004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4437072-226D-4A63-8F5A-783B863C5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2667000"/>
          </a:xfrm>
        </p:spPr>
        <p:txBody>
          <a:bodyPr/>
          <a:lstStyle/>
          <a:p>
            <a:pPr algn="ctr"/>
            <a:r>
              <a:rPr lang="cs-CZ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Pozorování dálek noční oblohy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71AF0F3-2A8F-4B35-B020-28552AD88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1"/>
            <a:ext cx="8825658" cy="861420"/>
          </a:xfrm>
        </p:spPr>
        <p:txBody>
          <a:bodyPr/>
          <a:lstStyle/>
          <a:p>
            <a:pPr algn="ctr"/>
            <a:r>
              <a:rPr lang="cs-CZ" sz="2400" dirty="0"/>
              <a:t>Marek </a:t>
            </a:r>
            <a:r>
              <a:rPr lang="cs-CZ" sz="2400" dirty="0" err="1"/>
              <a:t>Gőtz</a:t>
            </a:r>
            <a:endParaRPr lang="cs-CZ" sz="2400" dirty="0"/>
          </a:p>
          <a:p>
            <a:pPr algn="ctr"/>
            <a:r>
              <a:rPr lang="cs-CZ" sz="1400" dirty="0" err="1"/>
              <a:t>Amateur</a:t>
            </a:r>
            <a:r>
              <a:rPr lang="cs-CZ" sz="1400" dirty="0"/>
              <a:t> </a:t>
            </a:r>
            <a:r>
              <a:rPr lang="cs-CZ" sz="1400" dirty="0" err="1"/>
              <a:t>astronomer</a:t>
            </a:r>
            <a:endParaRPr lang="cs-CZ" sz="14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04E8860-F027-44F9-80B4-A257F555C469}"/>
              </a:ext>
            </a:extLst>
          </p:cNvPr>
          <p:cNvSpPr txBox="1"/>
          <p:nvPr/>
        </p:nvSpPr>
        <p:spPr>
          <a:xfrm>
            <a:off x="8102600" y="849867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Hodice, 29.10. 2019</a:t>
            </a:r>
          </a:p>
        </p:txBody>
      </p:sp>
    </p:spTree>
    <p:extLst>
      <p:ext uri="{BB962C8B-B14F-4D97-AF65-F5344CB8AC3E}">
        <p14:creationId xmlns:p14="http://schemas.microsoft.com/office/powerpoint/2010/main" val="222295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F69CCB-D9D1-460D-B43C-81DC468A9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9403900" cy="1426416"/>
          </a:xfrm>
        </p:spPr>
        <p:txBody>
          <a:bodyPr/>
          <a:lstStyle/>
          <a:p>
            <a:r>
              <a:rPr lang="cs-CZ" dirty="0"/>
              <a:t>Měsíc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345BC88-D5B3-4F74-A3EC-B7A2E4651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2691" y="362903"/>
            <a:ext cx="6132194" cy="6132194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A6F82E6-194C-4C00-A3D2-563C8F072823}"/>
              </a:ext>
            </a:extLst>
          </p:cNvPr>
          <p:cNvSpPr txBox="1"/>
          <p:nvPr/>
        </p:nvSpPr>
        <p:spPr>
          <a:xfrm>
            <a:off x="646112" y="4603750"/>
            <a:ext cx="1828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Teleskop: SW 150/750</a:t>
            </a:r>
          </a:p>
          <a:p>
            <a:r>
              <a:rPr lang="cs-CZ" sz="1000" dirty="0"/>
              <a:t>Reduktor: </a:t>
            </a:r>
            <a:r>
              <a:rPr lang="cs-CZ" sz="1000" dirty="0" err="1"/>
              <a:t>Barlow</a:t>
            </a:r>
            <a:r>
              <a:rPr lang="cs-CZ" sz="1000" dirty="0"/>
              <a:t> 2x</a:t>
            </a:r>
          </a:p>
          <a:p>
            <a:r>
              <a:rPr lang="cs-CZ" sz="1000" dirty="0"/>
              <a:t>Ohnisko: 1500</a:t>
            </a:r>
          </a:p>
          <a:p>
            <a:r>
              <a:rPr lang="cs-CZ" sz="1000" dirty="0"/>
              <a:t>Clona: 10</a:t>
            </a:r>
          </a:p>
          <a:p>
            <a:r>
              <a:rPr lang="cs-CZ" sz="1000" dirty="0"/>
              <a:t>Foto: Canon EOS</a:t>
            </a:r>
          </a:p>
          <a:p>
            <a:endParaRPr lang="cs-CZ" sz="1000" dirty="0"/>
          </a:p>
          <a:p>
            <a:r>
              <a:rPr lang="cs-CZ" sz="1000" dirty="0"/>
              <a:t>Expozice/počet/délka:</a:t>
            </a:r>
          </a:p>
          <a:p>
            <a:r>
              <a:rPr lang="cs-CZ" sz="1000" dirty="0"/>
              <a:t>50x 1/160</a:t>
            </a:r>
          </a:p>
          <a:p>
            <a:endParaRPr lang="cs-CZ" sz="1000" dirty="0"/>
          </a:p>
          <a:p>
            <a:r>
              <a:rPr lang="cs-CZ" sz="1000" dirty="0"/>
              <a:t>Post </a:t>
            </a:r>
            <a:r>
              <a:rPr lang="cs-CZ" sz="1000" dirty="0" err="1"/>
              <a:t>processing</a:t>
            </a:r>
            <a:r>
              <a:rPr lang="cs-CZ" sz="1000" dirty="0"/>
              <a:t>:</a:t>
            </a:r>
          </a:p>
          <a:p>
            <a:r>
              <a:rPr lang="cs-CZ" sz="1000" dirty="0" err="1"/>
              <a:t>Registax</a:t>
            </a:r>
            <a:r>
              <a:rPr lang="cs-CZ" sz="1000" dirty="0"/>
              <a:t> 5, PS</a:t>
            </a:r>
          </a:p>
        </p:txBody>
      </p:sp>
    </p:spTree>
    <p:extLst>
      <p:ext uri="{BB962C8B-B14F-4D97-AF65-F5344CB8AC3E}">
        <p14:creationId xmlns:p14="http://schemas.microsoft.com/office/powerpoint/2010/main" val="3969932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F69CCB-D9D1-460D-B43C-81DC468A9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9403900" cy="1426416"/>
          </a:xfrm>
        </p:spPr>
        <p:txBody>
          <a:bodyPr/>
          <a:lstStyle/>
          <a:p>
            <a:r>
              <a:rPr lang="cs-CZ" dirty="0"/>
              <a:t>Mléčná</a:t>
            </a:r>
            <a:br>
              <a:rPr lang="cs-CZ" dirty="0"/>
            </a:br>
            <a:r>
              <a:rPr lang="cs-CZ" dirty="0"/>
              <a:t>dráha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A6F82E6-194C-4C00-A3D2-563C8F072823}"/>
              </a:ext>
            </a:extLst>
          </p:cNvPr>
          <p:cNvSpPr txBox="1"/>
          <p:nvPr/>
        </p:nvSpPr>
        <p:spPr>
          <a:xfrm>
            <a:off x="646112" y="4603750"/>
            <a:ext cx="1828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Teleskop: Sigma 18-200</a:t>
            </a:r>
          </a:p>
          <a:p>
            <a:r>
              <a:rPr lang="cs-CZ" sz="1000" dirty="0"/>
              <a:t>Reduktor: </a:t>
            </a:r>
          </a:p>
          <a:p>
            <a:r>
              <a:rPr lang="cs-CZ" sz="1000" dirty="0"/>
              <a:t>Ohnisko: 18</a:t>
            </a:r>
          </a:p>
          <a:p>
            <a:r>
              <a:rPr lang="cs-CZ" sz="1000" dirty="0"/>
              <a:t>Clona: 4</a:t>
            </a:r>
          </a:p>
          <a:p>
            <a:r>
              <a:rPr lang="cs-CZ" sz="1000" dirty="0"/>
              <a:t>Foto: Canon EOS</a:t>
            </a:r>
          </a:p>
          <a:p>
            <a:endParaRPr lang="cs-CZ" sz="1000" dirty="0"/>
          </a:p>
          <a:p>
            <a:r>
              <a:rPr lang="cs-CZ" sz="1000" dirty="0"/>
              <a:t>Expozice/počet/délka:</a:t>
            </a:r>
          </a:p>
          <a:p>
            <a:r>
              <a:rPr lang="cs-CZ" sz="1000" dirty="0"/>
              <a:t>8x 300s, + </a:t>
            </a:r>
            <a:r>
              <a:rPr lang="cs-CZ" sz="1000" dirty="0" err="1"/>
              <a:t>dark</a:t>
            </a:r>
            <a:endParaRPr lang="cs-CZ" sz="1000" dirty="0"/>
          </a:p>
          <a:p>
            <a:endParaRPr lang="cs-CZ" sz="1000" dirty="0"/>
          </a:p>
          <a:p>
            <a:r>
              <a:rPr lang="cs-CZ" sz="1000" dirty="0"/>
              <a:t>Post </a:t>
            </a:r>
            <a:r>
              <a:rPr lang="cs-CZ" sz="1000" dirty="0" err="1"/>
              <a:t>processing</a:t>
            </a:r>
            <a:r>
              <a:rPr lang="cs-CZ" sz="1000" dirty="0"/>
              <a:t>:</a:t>
            </a:r>
          </a:p>
          <a:p>
            <a:r>
              <a:rPr lang="cs-CZ" sz="1000" dirty="0" err="1"/>
              <a:t>Mraw</a:t>
            </a:r>
            <a:r>
              <a:rPr lang="cs-CZ" sz="1000" dirty="0"/>
              <a:t>, DSS, </a:t>
            </a:r>
            <a:r>
              <a:rPr lang="cs-CZ" sz="1000" dirty="0" err="1"/>
              <a:t>pixinsightLE</a:t>
            </a:r>
            <a:r>
              <a:rPr lang="cs-CZ" sz="1000" dirty="0"/>
              <a:t>, PS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4A001317-BA27-46A9-AB2B-B53C3E35F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912" y="1177379"/>
            <a:ext cx="7841854" cy="5227903"/>
          </a:xfrm>
        </p:spPr>
      </p:pic>
    </p:spTree>
    <p:extLst>
      <p:ext uri="{BB962C8B-B14F-4D97-AF65-F5344CB8AC3E}">
        <p14:creationId xmlns:p14="http://schemas.microsoft.com/office/powerpoint/2010/main" val="74225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F69CCB-D9D1-460D-B43C-81DC468A9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9403900" cy="1426416"/>
          </a:xfrm>
        </p:spPr>
        <p:txBody>
          <a:bodyPr/>
          <a:lstStyle/>
          <a:p>
            <a:r>
              <a:rPr lang="cs-CZ" dirty="0"/>
              <a:t>M31, Andromeda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A6F82E6-194C-4C00-A3D2-563C8F072823}"/>
              </a:ext>
            </a:extLst>
          </p:cNvPr>
          <p:cNvSpPr txBox="1"/>
          <p:nvPr/>
        </p:nvSpPr>
        <p:spPr>
          <a:xfrm>
            <a:off x="646112" y="4603750"/>
            <a:ext cx="1828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Teleskop: SW 150/750</a:t>
            </a:r>
          </a:p>
          <a:p>
            <a:r>
              <a:rPr lang="cs-CZ" sz="1000" dirty="0"/>
              <a:t>Reduktor: </a:t>
            </a:r>
            <a:r>
              <a:rPr lang="cs-CZ" sz="1000" dirty="0" err="1"/>
              <a:t>Baader</a:t>
            </a:r>
            <a:r>
              <a:rPr lang="cs-CZ" sz="1000" dirty="0"/>
              <a:t> Koma</a:t>
            </a:r>
          </a:p>
          <a:p>
            <a:r>
              <a:rPr lang="cs-CZ" sz="1000" dirty="0"/>
              <a:t>Ohnisko: 750</a:t>
            </a:r>
          </a:p>
          <a:p>
            <a:r>
              <a:rPr lang="cs-CZ" sz="1000" dirty="0"/>
              <a:t>Clona: 5</a:t>
            </a:r>
          </a:p>
          <a:p>
            <a:r>
              <a:rPr lang="cs-CZ" sz="1000" dirty="0"/>
              <a:t>Foto: Canon EOS</a:t>
            </a:r>
          </a:p>
          <a:p>
            <a:endParaRPr lang="cs-CZ" sz="1000" dirty="0"/>
          </a:p>
          <a:p>
            <a:r>
              <a:rPr lang="cs-CZ" sz="1000" dirty="0"/>
              <a:t>Expozice/počet/délka:</a:t>
            </a:r>
          </a:p>
          <a:p>
            <a:r>
              <a:rPr lang="cs-CZ" sz="1000" dirty="0"/>
              <a:t>470x30s, + </a:t>
            </a:r>
            <a:r>
              <a:rPr lang="cs-CZ" sz="1000" dirty="0" err="1"/>
              <a:t>dark,flat,bias</a:t>
            </a:r>
            <a:endParaRPr lang="cs-CZ" sz="1000" dirty="0"/>
          </a:p>
          <a:p>
            <a:endParaRPr lang="cs-CZ" sz="1000" dirty="0"/>
          </a:p>
          <a:p>
            <a:r>
              <a:rPr lang="cs-CZ" sz="1000" dirty="0"/>
              <a:t>Post </a:t>
            </a:r>
            <a:r>
              <a:rPr lang="cs-CZ" sz="1000" dirty="0" err="1"/>
              <a:t>processing</a:t>
            </a:r>
            <a:r>
              <a:rPr lang="cs-CZ" sz="1000" dirty="0"/>
              <a:t>:</a:t>
            </a:r>
          </a:p>
          <a:p>
            <a:r>
              <a:rPr lang="cs-CZ" sz="1000" dirty="0" err="1"/>
              <a:t>Mraw</a:t>
            </a:r>
            <a:r>
              <a:rPr lang="cs-CZ" sz="1000" dirty="0"/>
              <a:t>, DSS, </a:t>
            </a:r>
            <a:r>
              <a:rPr lang="cs-CZ" sz="1000" dirty="0" err="1"/>
              <a:t>pixinsightLE</a:t>
            </a:r>
            <a:r>
              <a:rPr lang="cs-CZ" sz="1000" dirty="0"/>
              <a:t>, PS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798DEEB-9CA4-4542-807D-E10115636E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5163" y="1143000"/>
            <a:ext cx="7893438" cy="5262282"/>
          </a:xfrm>
        </p:spPr>
      </p:pic>
    </p:spTree>
    <p:extLst>
      <p:ext uri="{BB962C8B-B14F-4D97-AF65-F5344CB8AC3E}">
        <p14:creationId xmlns:p14="http://schemas.microsoft.com/office/powerpoint/2010/main" val="199329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F69CCB-D9D1-460D-B43C-81DC468A9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9403900" cy="1426416"/>
          </a:xfrm>
        </p:spPr>
        <p:txBody>
          <a:bodyPr/>
          <a:lstStyle/>
          <a:p>
            <a:r>
              <a:rPr lang="cs-CZ" dirty="0"/>
              <a:t>M45, Plejády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A6F82E6-194C-4C00-A3D2-563C8F072823}"/>
              </a:ext>
            </a:extLst>
          </p:cNvPr>
          <p:cNvSpPr txBox="1"/>
          <p:nvPr/>
        </p:nvSpPr>
        <p:spPr>
          <a:xfrm>
            <a:off x="646112" y="4603750"/>
            <a:ext cx="1828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Teleskop: SW 150/750</a:t>
            </a:r>
          </a:p>
          <a:p>
            <a:r>
              <a:rPr lang="cs-CZ" sz="1000" dirty="0"/>
              <a:t>Reduktor: </a:t>
            </a:r>
            <a:r>
              <a:rPr lang="cs-CZ" sz="1000" dirty="0" err="1"/>
              <a:t>Baader</a:t>
            </a:r>
            <a:r>
              <a:rPr lang="cs-CZ" sz="1000" dirty="0"/>
              <a:t> Koma</a:t>
            </a:r>
          </a:p>
          <a:p>
            <a:r>
              <a:rPr lang="cs-CZ" sz="1000" dirty="0"/>
              <a:t>Ohnisko: 750</a:t>
            </a:r>
          </a:p>
          <a:p>
            <a:r>
              <a:rPr lang="cs-CZ" sz="1000" dirty="0"/>
              <a:t>Clona: 150</a:t>
            </a:r>
          </a:p>
          <a:p>
            <a:r>
              <a:rPr lang="cs-CZ" sz="1000" dirty="0"/>
              <a:t>Foto: Canon EOS</a:t>
            </a:r>
          </a:p>
          <a:p>
            <a:endParaRPr lang="cs-CZ" sz="1000" dirty="0"/>
          </a:p>
          <a:p>
            <a:r>
              <a:rPr lang="cs-CZ" sz="1000" dirty="0"/>
              <a:t>Expozice/počet/délka:</a:t>
            </a:r>
          </a:p>
          <a:p>
            <a:r>
              <a:rPr lang="cs-CZ" sz="1000" dirty="0"/>
              <a:t>555x30s, + </a:t>
            </a:r>
            <a:r>
              <a:rPr lang="cs-CZ" sz="1000" dirty="0" err="1"/>
              <a:t>dark</a:t>
            </a:r>
            <a:r>
              <a:rPr lang="cs-CZ" sz="1000" dirty="0"/>
              <a:t>, </a:t>
            </a:r>
            <a:r>
              <a:rPr lang="cs-CZ" sz="1000" dirty="0" err="1"/>
              <a:t>bias</a:t>
            </a:r>
            <a:endParaRPr lang="cs-CZ" sz="1000" dirty="0"/>
          </a:p>
          <a:p>
            <a:endParaRPr lang="cs-CZ" sz="1000" dirty="0"/>
          </a:p>
          <a:p>
            <a:r>
              <a:rPr lang="cs-CZ" sz="1000" dirty="0"/>
              <a:t>Post </a:t>
            </a:r>
            <a:r>
              <a:rPr lang="cs-CZ" sz="1000" dirty="0" err="1"/>
              <a:t>processing</a:t>
            </a:r>
            <a:r>
              <a:rPr lang="cs-CZ" sz="1000" dirty="0"/>
              <a:t>:</a:t>
            </a:r>
          </a:p>
          <a:p>
            <a:r>
              <a:rPr lang="cs-CZ" sz="1000" dirty="0" err="1"/>
              <a:t>Mraw</a:t>
            </a:r>
            <a:r>
              <a:rPr lang="cs-CZ" sz="1000" dirty="0"/>
              <a:t>, DSS, </a:t>
            </a:r>
            <a:r>
              <a:rPr lang="cs-CZ" sz="1000" dirty="0" err="1"/>
              <a:t>pixinsightLE</a:t>
            </a:r>
            <a:r>
              <a:rPr lang="cs-CZ" sz="1000" dirty="0"/>
              <a:t>, PS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48B95DF-3C49-40D0-A682-C677E78840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5809" y="1231900"/>
            <a:ext cx="7983141" cy="5322093"/>
          </a:xfrm>
        </p:spPr>
      </p:pic>
    </p:spTree>
    <p:extLst>
      <p:ext uri="{BB962C8B-B14F-4D97-AF65-F5344CB8AC3E}">
        <p14:creationId xmlns:p14="http://schemas.microsoft.com/office/powerpoint/2010/main" val="2458886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F69CCB-D9D1-460D-B43C-81DC468A9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9403900" cy="1426416"/>
          </a:xfrm>
        </p:spPr>
        <p:txBody>
          <a:bodyPr/>
          <a:lstStyle/>
          <a:p>
            <a:r>
              <a:rPr lang="cs-CZ" dirty="0"/>
              <a:t>M27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A6F82E6-194C-4C00-A3D2-563C8F072823}"/>
              </a:ext>
            </a:extLst>
          </p:cNvPr>
          <p:cNvSpPr txBox="1"/>
          <p:nvPr/>
        </p:nvSpPr>
        <p:spPr>
          <a:xfrm>
            <a:off x="646112" y="4603750"/>
            <a:ext cx="182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Teleskop: SW 150/750</a:t>
            </a:r>
          </a:p>
          <a:p>
            <a:r>
              <a:rPr lang="cs-CZ" sz="1000" dirty="0"/>
              <a:t>Reduktor: </a:t>
            </a:r>
            <a:r>
              <a:rPr lang="cs-CZ" sz="1000" dirty="0" err="1"/>
              <a:t>Barlow</a:t>
            </a:r>
            <a:r>
              <a:rPr lang="cs-CZ" sz="1000" dirty="0"/>
              <a:t> 2x</a:t>
            </a:r>
          </a:p>
          <a:p>
            <a:r>
              <a:rPr lang="cs-CZ" sz="1000" dirty="0"/>
              <a:t>Ohnisko: 1500</a:t>
            </a:r>
          </a:p>
          <a:p>
            <a:r>
              <a:rPr lang="cs-CZ" sz="1000" dirty="0"/>
              <a:t>Clona: 10</a:t>
            </a:r>
          </a:p>
          <a:p>
            <a:r>
              <a:rPr lang="cs-CZ" sz="1000" dirty="0"/>
              <a:t>Foto: Canon EOS</a:t>
            </a:r>
          </a:p>
          <a:p>
            <a:endParaRPr lang="cs-CZ" sz="1000" dirty="0"/>
          </a:p>
          <a:p>
            <a:r>
              <a:rPr lang="cs-CZ" sz="1000" dirty="0"/>
              <a:t>Expozice/počet/délka:</a:t>
            </a:r>
          </a:p>
          <a:p>
            <a:r>
              <a:rPr lang="cs-CZ" sz="1000" dirty="0"/>
              <a:t>130x2m., + </a:t>
            </a:r>
            <a:r>
              <a:rPr lang="cs-CZ" sz="1000" dirty="0" err="1"/>
              <a:t>dark</a:t>
            </a:r>
            <a:r>
              <a:rPr lang="cs-CZ" sz="1000" dirty="0"/>
              <a:t>, </a:t>
            </a:r>
            <a:r>
              <a:rPr lang="cs-CZ" sz="1000" dirty="0" err="1"/>
              <a:t>flat</a:t>
            </a:r>
            <a:endParaRPr lang="cs-CZ" sz="1000" dirty="0"/>
          </a:p>
          <a:p>
            <a:endParaRPr lang="cs-CZ" sz="1000" dirty="0"/>
          </a:p>
          <a:p>
            <a:r>
              <a:rPr lang="cs-CZ" sz="1000" dirty="0"/>
              <a:t>Post </a:t>
            </a:r>
            <a:r>
              <a:rPr lang="cs-CZ" sz="1000" dirty="0" err="1"/>
              <a:t>processing</a:t>
            </a:r>
            <a:r>
              <a:rPr lang="cs-CZ" sz="1000" dirty="0"/>
              <a:t>:</a:t>
            </a:r>
          </a:p>
          <a:p>
            <a:r>
              <a:rPr lang="cs-CZ" sz="1000" dirty="0" err="1"/>
              <a:t>MaxIDL</a:t>
            </a:r>
            <a:r>
              <a:rPr lang="cs-CZ" sz="1000" dirty="0"/>
              <a:t>, DSS, </a:t>
            </a:r>
            <a:r>
              <a:rPr lang="cs-CZ" sz="1000" dirty="0" err="1"/>
              <a:t>pixinsightLE</a:t>
            </a:r>
            <a:r>
              <a:rPr lang="cs-CZ" sz="1000" dirty="0"/>
              <a:t>, PS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D046CB0-796E-4844-8D5B-6A3BF6611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912" y="977900"/>
            <a:ext cx="7779123" cy="5186082"/>
          </a:xfrm>
        </p:spPr>
      </p:pic>
    </p:spTree>
    <p:extLst>
      <p:ext uri="{BB962C8B-B14F-4D97-AF65-F5344CB8AC3E}">
        <p14:creationId xmlns:p14="http://schemas.microsoft.com/office/powerpoint/2010/main" val="376559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F69CCB-D9D1-460D-B43C-81DC468A9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9403900" cy="1426416"/>
          </a:xfrm>
        </p:spPr>
        <p:txBody>
          <a:bodyPr/>
          <a:lstStyle/>
          <a:p>
            <a:r>
              <a:rPr lang="cs-CZ" dirty="0" err="1"/>
              <a:t>Hubbleův</a:t>
            </a:r>
            <a:r>
              <a:rPr lang="cs-CZ" dirty="0"/>
              <a:t> dalekohled, NASA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0C90D1C-3B8F-4400-859B-1EA96B1922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1988" y="1165926"/>
            <a:ext cx="7654272" cy="5105400"/>
          </a:xfrm>
        </p:spPr>
      </p:pic>
    </p:spTree>
    <p:extLst>
      <p:ext uri="{BB962C8B-B14F-4D97-AF65-F5344CB8AC3E}">
        <p14:creationId xmlns:p14="http://schemas.microsoft.com/office/powerpoint/2010/main" val="1003208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F69CCB-D9D1-460D-B43C-81DC468A9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9403900" cy="1426416"/>
          </a:xfrm>
        </p:spPr>
        <p:txBody>
          <a:bodyPr/>
          <a:lstStyle/>
          <a:p>
            <a:r>
              <a:rPr lang="cs-CZ" dirty="0" err="1"/>
              <a:t>Hubbleův</a:t>
            </a:r>
            <a:r>
              <a:rPr lang="cs-CZ" dirty="0"/>
              <a:t> dalekohled, NASA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8BB18F9-F140-4121-9253-34680A5F2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512" y="1304131"/>
            <a:ext cx="4381500" cy="2619375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18873ED-FB2F-4AD8-AB30-B36E1AA74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796" y="1304131"/>
            <a:ext cx="5680092" cy="518808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1F3667C-CEAE-4F28-A585-8E98BDCE5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4974" y="3990179"/>
            <a:ext cx="3848100" cy="250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933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70</TotalTime>
  <Words>222</Words>
  <Application>Microsoft Office PowerPoint</Application>
  <PresentationFormat>Širokoúhlá obrazovka</PresentationFormat>
  <Paragraphs>66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Pozorování dálek noční oblohy</vt:lpstr>
      <vt:lpstr>Měsíc</vt:lpstr>
      <vt:lpstr>Mléčná dráha</vt:lpstr>
      <vt:lpstr>M31, Andromeda</vt:lpstr>
      <vt:lpstr>M45, Plejády</vt:lpstr>
      <vt:lpstr>M27</vt:lpstr>
      <vt:lpstr>Hubbleův dalekohled, NASA</vt:lpstr>
      <vt:lpstr>Hubbleův dalekohled, NASA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Pozorování dálek noční oblohy</dc:title>
  <dc:creator>reord</dc:creator>
  <cp:lastModifiedBy>reord</cp:lastModifiedBy>
  <cp:revision>8</cp:revision>
  <dcterms:created xsi:type="dcterms:W3CDTF">2019-10-29T21:58:01Z</dcterms:created>
  <dcterms:modified xsi:type="dcterms:W3CDTF">2019-10-29T08:18:00Z</dcterms:modified>
</cp:coreProperties>
</file>